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617" r:id="rId2"/>
    <p:sldId id="923" r:id="rId3"/>
    <p:sldId id="921" r:id="rId4"/>
    <p:sldId id="917" r:id="rId5"/>
    <p:sldId id="863" r:id="rId6"/>
    <p:sldId id="864" r:id="rId7"/>
    <p:sldId id="918" r:id="rId8"/>
    <p:sldId id="919" r:id="rId9"/>
    <p:sldId id="866" r:id="rId10"/>
    <p:sldId id="865" r:id="rId11"/>
    <p:sldId id="852" r:id="rId12"/>
    <p:sldId id="92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Kampff" initials="AK" lastIdx="1" clrIdx="0">
    <p:extLst>
      <p:ext uri="{19B8F6BF-5375-455C-9EA6-DF929625EA0E}">
        <p15:presenceInfo xmlns:p15="http://schemas.microsoft.com/office/powerpoint/2012/main" userId="67532a93bb0b16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EC3E"/>
    <a:srgbClr val="8D8A00"/>
    <a:srgbClr val="DDE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4" autoAdjust="0"/>
    <p:restoredTop sz="94660"/>
  </p:normalViewPr>
  <p:slideViewPr>
    <p:cSldViewPr>
      <p:cViewPr varScale="1">
        <p:scale>
          <a:sx n="91" d="100"/>
          <a:sy n="91" d="100"/>
        </p:scale>
        <p:origin x="79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EAAAD-C5C9-4E83-B9FE-0D33F81B2765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102E5-AE1D-4BA8-A09F-BF943B025B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9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D581D-B7D4-4E63-95B3-2DA65A09EF23}" type="datetimeFigureOut">
              <a:rPr lang="en-US" smtClean="0"/>
              <a:pPr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7ADE-2E7C-420F-83FA-26F7184FC43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56" y="925484"/>
            <a:ext cx="9145555" cy="5940490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6692063" y="5791200"/>
            <a:ext cx="2299537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/>
                </a:solidFill>
              </a:rPr>
              <a:t>Adam R. Kampff</a:t>
            </a:r>
          </a:p>
          <a:p>
            <a:pPr marL="0" indent="0" algn="ctr">
              <a:buNone/>
            </a:pPr>
            <a:r>
              <a:rPr lang="en-US" sz="1100" dirty="0">
                <a:solidFill>
                  <a:schemeClr val="tx1"/>
                </a:solidFill>
              </a:rPr>
              <a:t>Sainsbury Wellcome Centre, UCL</a:t>
            </a:r>
          </a:p>
          <a:p>
            <a:pPr marL="0" indent="0" algn="ctr">
              <a:buNone/>
            </a:pPr>
            <a:endParaRPr lang="en-US" sz="11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100" dirty="0">
                <a:solidFill>
                  <a:schemeClr val="tx1"/>
                </a:solidFill>
              </a:rPr>
              <a:t> 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19" name="Pentagon 18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" name="Group 19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21" name="Rounded Rectangle 20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96" name="TextBox 95"/>
          <p:cNvSpPr txBox="1"/>
          <p:nvPr/>
        </p:nvSpPr>
        <p:spPr>
          <a:xfrm>
            <a:off x="0" y="6550223"/>
            <a:ext cx="81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err="1">
                <a:solidFill>
                  <a:schemeClr val="bg1">
                    <a:lumMod val="85000"/>
                  </a:schemeClr>
                </a:solidFill>
              </a:rPr>
              <a:t>Banksy</a:t>
            </a:r>
            <a:endParaRPr lang="en-GB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98254" y="0"/>
            <a:ext cx="79474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latin typeface="Arial Black" panose="020B0A04020102020204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Transistors</a:t>
            </a:r>
            <a:endParaRPr lang="en-GB" sz="4000" dirty="0">
              <a:latin typeface="Arial Black" panose="020B0A04020102020204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4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879507" y="990600"/>
            <a:ext cx="55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CMOS = Complimentary Metal-Oxide-Semiconductor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87" y="1881187"/>
            <a:ext cx="1944137" cy="316706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22999" y="5167507"/>
            <a:ext cx="216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CMOS NAND Gate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7692" y="1828800"/>
            <a:ext cx="2125308" cy="424338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98" y="2286000"/>
            <a:ext cx="2834355" cy="404098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821269" y="1295400"/>
            <a:ext cx="324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- semiconductor device</a:t>
            </a:r>
          </a:p>
          <a:p>
            <a:r>
              <a:rPr lang="en-GB" sz="1400" i="1" dirty="0">
                <a:solidFill>
                  <a:srgbClr val="FF0000"/>
                </a:solidFill>
              </a:rPr>
              <a:t>- manufacturing process</a:t>
            </a: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1924677" y="152400"/>
            <a:ext cx="5294646" cy="609600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CMOS</a:t>
            </a:r>
            <a:endParaRPr lang="en-GB" dirty="0"/>
          </a:p>
        </p:txBody>
      </p:sp>
      <p:sp>
        <p:nvSpPr>
          <p:cNvPr id="79" name="TextBox 78"/>
          <p:cNvSpPr txBox="1"/>
          <p:nvPr/>
        </p:nvSpPr>
        <p:spPr>
          <a:xfrm>
            <a:off x="7709120" y="581118"/>
            <a:ext cx="143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956594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22" b="15889"/>
          <a:stretch/>
        </p:blipFill>
        <p:spPr>
          <a:xfrm>
            <a:off x="0" y="914400"/>
            <a:ext cx="9144000" cy="6019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1924677" y="152400"/>
            <a:ext cx="5294646" cy="609600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CMOS</a:t>
            </a:r>
            <a:endParaRPr lang="en-GB" dirty="0"/>
          </a:p>
        </p:txBody>
      </p:sp>
      <p:sp>
        <p:nvSpPr>
          <p:cNvPr id="74" name="TextBox 73"/>
          <p:cNvSpPr txBox="1"/>
          <p:nvPr/>
        </p:nvSpPr>
        <p:spPr>
          <a:xfrm>
            <a:off x="7709120" y="581118"/>
            <a:ext cx="143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Gone wild!</a:t>
            </a:r>
          </a:p>
        </p:txBody>
      </p:sp>
    </p:spTree>
    <p:extLst>
      <p:ext uri="{BB962C8B-B14F-4D97-AF65-F5344CB8AC3E}">
        <p14:creationId xmlns:p14="http://schemas.microsoft.com/office/powerpoint/2010/main" val="146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1924677" y="152400"/>
            <a:ext cx="5294646" cy="609600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CMOS</a:t>
            </a:r>
            <a:endParaRPr lang="en-GB" dirty="0"/>
          </a:p>
        </p:txBody>
      </p:sp>
      <p:sp>
        <p:nvSpPr>
          <p:cNvPr id="74" name="TextBox 73"/>
          <p:cNvSpPr txBox="1"/>
          <p:nvPr/>
        </p:nvSpPr>
        <p:spPr>
          <a:xfrm>
            <a:off x="7709120" y="581118"/>
            <a:ext cx="143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Gone wild!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7215D-3CE6-4263-9E0F-BDC0C9D52F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5" y="962330"/>
            <a:ext cx="5390610" cy="589551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D200515-6DDD-4DD7-8E89-6D9057205A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1700" y="2286000"/>
            <a:ext cx="3314531" cy="3854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EED7D51-37DA-4B41-BBF2-64842C9DF657}"/>
              </a:ext>
            </a:extLst>
          </p:cNvPr>
          <p:cNvCxnSpPr>
            <a:cxnSpLocks/>
          </p:cNvCxnSpPr>
          <p:nvPr/>
        </p:nvCxnSpPr>
        <p:spPr>
          <a:xfrm>
            <a:off x="4911808" y="1752600"/>
            <a:ext cx="3974423" cy="52006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A53C6E6-09BE-470E-8E23-24EEA680CFBC}"/>
              </a:ext>
            </a:extLst>
          </p:cNvPr>
          <p:cNvCxnSpPr>
            <a:cxnSpLocks/>
          </p:cNvCxnSpPr>
          <p:nvPr/>
        </p:nvCxnSpPr>
        <p:spPr>
          <a:xfrm>
            <a:off x="4111164" y="2679610"/>
            <a:ext cx="1409761" cy="346130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EBA4F52-18BC-4463-B2B7-57689BC8F988}"/>
              </a:ext>
            </a:extLst>
          </p:cNvPr>
          <p:cNvSpPr/>
          <p:nvPr/>
        </p:nvSpPr>
        <p:spPr>
          <a:xfrm>
            <a:off x="4111164" y="1752600"/>
            <a:ext cx="800644" cy="914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E8B200-3BC7-462C-B07C-121DA295661A}"/>
              </a:ext>
            </a:extLst>
          </p:cNvPr>
          <p:cNvSpPr txBox="1"/>
          <p:nvPr/>
        </p:nvSpPr>
        <p:spPr>
          <a:xfrm>
            <a:off x="5976194" y="6248400"/>
            <a:ext cx="262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ALU </a:t>
            </a:r>
            <a:r>
              <a:rPr lang="en-GB" sz="1400" dirty="0"/>
              <a:t>(arithmetic/logic unit)</a:t>
            </a:r>
            <a:endParaRPr lang="en-GB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00A1206-E90A-4568-B8A7-3ACAF66098EA}"/>
              </a:ext>
            </a:extLst>
          </p:cNvPr>
          <p:cNvSpPr txBox="1"/>
          <p:nvPr/>
        </p:nvSpPr>
        <p:spPr>
          <a:xfrm>
            <a:off x="5869046" y="1264119"/>
            <a:ext cx="290213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 Black" panose="020B0A04020102020204" pitchFamily="34" charset="0"/>
              </a:rPr>
              <a:t>Atmel Mega 328P</a:t>
            </a:r>
          </a:p>
        </p:txBody>
      </p:sp>
    </p:spTree>
    <p:extLst>
      <p:ext uri="{BB962C8B-B14F-4D97-AF65-F5344CB8AC3E}">
        <p14:creationId xmlns:p14="http://schemas.microsoft.com/office/powerpoint/2010/main" val="399597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1503836" y="152400"/>
            <a:ext cx="6136329" cy="609600"/>
          </a:xfrm>
        </p:spPr>
        <p:txBody>
          <a:bodyPr>
            <a:noAutofit/>
          </a:bodyPr>
          <a:lstStyle/>
          <a:p>
            <a:r>
              <a:rPr lang="en-GB" sz="3600" b="1" i="1" dirty="0"/>
              <a:t>Linear</a:t>
            </a:r>
            <a:r>
              <a:rPr lang="en-GB" sz="3600" dirty="0"/>
              <a:t> Electronics</a:t>
            </a:r>
            <a:endParaRPr lang="en-GB" sz="2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38644A-A8B6-45DE-957A-EA9B15173041}"/>
              </a:ext>
            </a:extLst>
          </p:cNvPr>
          <p:cNvSpPr txBox="1"/>
          <p:nvPr/>
        </p:nvSpPr>
        <p:spPr>
          <a:xfrm>
            <a:off x="187464" y="16783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V = IR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D2438-B2F2-4C8B-8977-D9B59162FDAD}"/>
              </a:ext>
            </a:extLst>
          </p:cNvPr>
          <p:cNvSpPr txBox="1"/>
          <p:nvPr/>
        </p:nvSpPr>
        <p:spPr>
          <a:xfrm>
            <a:off x="4127702" y="5053519"/>
            <a:ext cx="79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Ohm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81FDE25-9132-467C-ABEF-3A0FFE44EEAB}"/>
              </a:ext>
            </a:extLst>
          </p:cNvPr>
          <p:cNvSpPr txBox="1"/>
          <p:nvPr/>
        </p:nvSpPr>
        <p:spPr>
          <a:xfrm>
            <a:off x="531241" y="3043031"/>
            <a:ext cx="2862661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</a:t>
            </a:r>
            <a:r>
              <a:rPr lang="en-GB" sz="1200" dirty="0"/>
              <a:t> - Voltage: </a:t>
            </a:r>
            <a:r>
              <a:rPr lang="en-GB" sz="1050" dirty="0"/>
              <a:t>Force pushing electrons</a:t>
            </a:r>
          </a:p>
          <a:p>
            <a:r>
              <a:rPr lang="en-GB" sz="1050" dirty="0"/>
              <a:t>(Volts)</a:t>
            </a:r>
            <a:endParaRPr lang="en-GB" sz="1100" dirty="0"/>
          </a:p>
          <a:p>
            <a:endParaRPr lang="en-GB" sz="1200" dirty="0"/>
          </a:p>
          <a:p>
            <a:r>
              <a:rPr lang="en-GB" sz="1200" b="1" dirty="0"/>
              <a:t>I</a:t>
            </a:r>
            <a:r>
              <a:rPr lang="en-GB" sz="1200" dirty="0"/>
              <a:t> - Current: </a:t>
            </a:r>
            <a:r>
              <a:rPr lang="en-GB" sz="1050" dirty="0"/>
              <a:t>Number of electrons/second </a:t>
            </a:r>
          </a:p>
          <a:p>
            <a:r>
              <a:rPr lang="en-GB" sz="1050" dirty="0"/>
              <a:t>(Amps)</a:t>
            </a:r>
          </a:p>
          <a:p>
            <a:endParaRPr lang="en-GB" sz="1200" dirty="0"/>
          </a:p>
          <a:p>
            <a:r>
              <a:rPr lang="en-GB" sz="1200" b="1" dirty="0"/>
              <a:t>R</a:t>
            </a:r>
            <a:r>
              <a:rPr lang="en-GB" sz="1200" dirty="0"/>
              <a:t> - Resistance:</a:t>
            </a:r>
            <a:r>
              <a:rPr lang="en-GB" sz="1050" dirty="0"/>
              <a:t> Ease to electron flow</a:t>
            </a:r>
            <a:endParaRPr lang="en-GB" sz="1200" dirty="0"/>
          </a:p>
          <a:p>
            <a:r>
              <a:rPr lang="en-GB" sz="1050" dirty="0"/>
              <a:t>(Ohms)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781A120-2D02-4205-AEE9-E052AB10BBA2}"/>
              </a:ext>
            </a:extLst>
          </p:cNvPr>
          <p:cNvGrpSpPr/>
          <p:nvPr/>
        </p:nvGrpSpPr>
        <p:grpSpPr>
          <a:xfrm>
            <a:off x="6324600" y="1716801"/>
            <a:ext cx="2513060" cy="4150599"/>
            <a:chOff x="6324600" y="1716801"/>
            <a:chExt cx="2513060" cy="4150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FDC4E2E-1C9C-4E1B-AB30-7F0DBA8DD64D}"/>
                    </a:ext>
                  </a:extLst>
                </p:cNvPr>
                <p:cNvSpPr/>
                <p:nvPr/>
              </p:nvSpPr>
              <p:spPr>
                <a:xfrm>
                  <a:off x="6324600" y="5215427"/>
                  <a:ext cx="2513060" cy="651973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FDC4E2E-1C9C-4E1B-AB30-7F0DBA8DD6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00" y="5215427"/>
                  <a:ext cx="2513060" cy="65197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2" name="Picture 91" descr="https://www.abelectronics.co.uk/docs/tools/resistor/voltage-divider.gif">
              <a:extLst>
                <a:ext uri="{FF2B5EF4-FFF2-40B4-BE49-F238E27FC236}">
                  <a16:creationId xmlns:a16="http://schemas.microsoft.com/office/drawing/2014/main" id="{8AB3AA79-FE1C-4A90-8DCD-D3032D7AFD0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7437" y="2273853"/>
              <a:ext cx="2167386" cy="27796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0746BF3-0E2C-4FDD-A136-100B3B91FA9A}"/>
                </a:ext>
              </a:extLst>
            </p:cNvPr>
            <p:cNvSpPr txBox="1"/>
            <p:nvPr/>
          </p:nvSpPr>
          <p:spPr>
            <a:xfrm>
              <a:off x="6628630" y="1716801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Voltage Divider</a:t>
              </a: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39D00CA7-C655-4F88-9E85-9FE4C97D1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14" y="4705350"/>
            <a:ext cx="2476500" cy="161925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D9B8E86-CCA9-47C9-A9B4-261652CCAD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139" y="5009205"/>
            <a:ext cx="962288" cy="96228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5E5F3F8-CB61-4A8E-8A8B-0315CD14EA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4" y="5024971"/>
            <a:ext cx="521551" cy="1015807"/>
          </a:xfrm>
          <a:prstGeom prst="rect">
            <a:avLst/>
          </a:prstGeom>
        </p:spPr>
      </p:pic>
      <p:pic>
        <p:nvPicPr>
          <p:cNvPr id="75" name="Picture 2">
            <a:extLst>
              <a:ext uri="{FF2B5EF4-FFF2-40B4-BE49-F238E27FC236}">
                <a16:creationId xmlns:a16="http://schemas.microsoft.com/office/drawing/2014/main" id="{9830ACC5-7DD2-4EEB-8410-7B4872169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24025" y="2495550"/>
            <a:ext cx="2018599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19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1503836" y="152400"/>
            <a:ext cx="6136329" cy="609600"/>
          </a:xfrm>
        </p:spPr>
        <p:txBody>
          <a:bodyPr>
            <a:noAutofit/>
          </a:bodyPr>
          <a:lstStyle/>
          <a:p>
            <a:r>
              <a:rPr lang="en-GB" sz="3600" dirty="0"/>
              <a:t>Semiconductor Devices</a:t>
            </a:r>
            <a:endParaRPr lang="en-GB" sz="24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A7F36A6-3841-49F7-A2D7-FFFCB53F9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397"/>
          <a:stretch/>
        </p:blipFill>
        <p:spPr>
          <a:xfrm>
            <a:off x="300225" y="1447800"/>
            <a:ext cx="8413102" cy="44599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2CD1B-20BC-4CD5-B93A-315AD9E08D93}"/>
              </a:ext>
            </a:extLst>
          </p:cNvPr>
          <p:cNvSpPr txBox="1"/>
          <p:nvPr/>
        </p:nvSpPr>
        <p:spPr>
          <a:xfrm>
            <a:off x="1199878" y="6096000"/>
            <a:ext cx="674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Whiteboard </a:t>
            </a:r>
            <a:r>
              <a:rPr lang="en-GB" dirty="0"/>
              <a:t>(P-type, N-type, PN Junction, Diode, Transistor)</a:t>
            </a:r>
          </a:p>
        </p:txBody>
      </p:sp>
    </p:spTree>
    <p:extLst>
      <p:ext uri="{BB962C8B-B14F-4D97-AF65-F5344CB8AC3E}">
        <p14:creationId xmlns:p14="http://schemas.microsoft.com/office/powerpoint/2010/main" val="321633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72" name="Picture 2" descr="http://www.electronicstheory.com/COURSES/ELECTRONICS/pic/FET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5122" y="2530052"/>
            <a:ext cx="3345916" cy="20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://img.diytrade.com/cdimg/1138208/12425463/0/1270802066/MosFET_transistor_Item_IRF150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5743" y="259078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79507" y="990600"/>
            <a:ext cx="55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CMOS = Complimentary </a:t>
            </a:r>
            <a:r>
              <a:rPr lang="en-GB" dirty="0">
                <a:solidFill>
                  <a:srgbClr val="FF0000"/>
                </a:solidFill>
              </a:rPr>
              <a:t>Metal-Oxide-Semiconductor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889188" y="1983925"/>
            <a:ext cx="6639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MOSFET </a:t>
            </a:r>
            <a:r>
              <a:rPr lang="en-GB" sz="1600" dirty="0"/>
              <a:t>(metal-oxide-semiconductor field effect transistor)</a:t>
            </a:r>
            <a:endParaRPr lang="en-GB" sz="2800" dirty="0"/>
          </a:p>
        </p:txBody>
      </p:sp>
      <p:sp>
        <p:nvSpPr>
          <p:cNvPr id="78" name="TextBox 77"/>
          <p:cNvSpPr txBox="1"/>
          <p:nvPr/>
        </p:nvSpPr>
        <p:spPr>
          <a:xfrm>
            <a:off x="5821269" y="1295400"/>
            <a:ext cx="324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- semiconductor device</a:t>
            </a:r>
          </a:p>
          <a:p>
            <a:r>
              <a:rPr lang="en-GB" sz="1400" i="1" dirty="0"/>
              <a:t>- manufacturing process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779238" y="4542472"/>
            <a:ext cx="3069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“NPN” MOSFET  </a:t>
            </a:r>
            <a:r>
              <a:rPr lang="en-GB" i="1" dirty="0"/>
              <a:t>(</a:t>
            </a:r>
            <a:r>
              <a:rPr lang="en-GB" i="1" dirty="0" err="1"/>
              <a:t>nMOS</a:t>
            </a:r>
            <a:r>
              <a:rPr lang="en-GB" i="1" dirty="0"/>
              <a:t>)</a:t>
            </a:r>
          </a:p>
          <a:p>
            <a:r>
              <a:rPr lang="en-GB" sz="1600" i="1" dirty="0"/>
              <a:t> - </a:t>
            </a:r>
            <a:r>
              <a:rPr lang="en-GB" sz="1400" i="1" dirty="0"/>
              <a:t>Opens by creating a “N” channel through the “P” substrate, which requires a positive (+) gate voltage.</a:t>
            </a:r>
          </a:p>
          <a:p>
            <a:endParaRPr lang="en-GB" sz="1400" i="1" dirty="0"/>
          </a:p>
          <a:p>
            <a:r>
              <a:rPr lang="en-GB" sz="1400" i="1" dirty="0"/>
              <a:t>- The opposite is required for </a:t>
            </a:r>
            <a:r>
              <a:rPr lang="en-GB" sz="1400" i="1" dirty="0" err="1"/>
              <a:t>pMOS</a:t>
            </a:r>
            <a:endParaRPr lang="en-GB" sz="1400" i="1" dirty="0"/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1924677" y="152400"/>
            <a:ext cx="5294646" cy="609600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MOSFETs</a:t>
            </a:r>
            <a:endParaRPr lang="en-GB" dirty="0"/>
          </a:p>
        </p:txBody>
      </p:sp>
      <p:grpSp>
        <p:nvGrpSpPr>
          <p:cNvPr id="85" name="Group 84"/>
          <p:cNvGrpSpPr/>
          <p:nvPr/>
        </p:nvGrpSpPr>
        <p:grpSpPr>
          <a:xfrm>
            <a:off x="784327" y="4648200"/>
            <a:ext cx="3486469" cy="1905000"/>
            <a:chOff x="784327" y="4648200"/>
            <a:chExt cx="3486469" cy="1905000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737" y="4803357"/>
              <a:ext cx="1428750" cy="1428750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8798" y="4800600"/>
              <a:ext cx="1524000" cy="1524000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914400" y="4771697"/>
              <a:ext cx="1600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N-MOSFET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92598" y="4753326"/>
              <a:ext cx="1600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P-MOSFET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95400" y="6172200"/>
              <a:ext cx="1136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err="1"/>
                <a:t>pos</a:t>
              </a:r>
              <a:r>
                <a:rPr lang="en-GB" sz="1400" i="1" dirty="0"/>
                <a:t> (+) Gate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43201" y="6172200"/>
              <a:ext cx="1165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 err="1"/>
                <a:t>neg</a:t>
              </a:r>
              <a:r>
                <a:rPr lang="en-GB" sz="1400" i="1" dirty="0"/>
                <a:t> (-) Gate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84327" y="4648200"/>
              <a:ext cx="3486469" cy="1905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709120" y="581118"/>
            <a:ext cx="143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Devices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8885" y="4343400"/>
            <a:ext cx="93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 D S</a:t>
            </a:r>
          </a:p>
        </p:txBody>
      </p:sp>
    </p:spTree>
    <p:extLst>
      <p:ext uri="{BB962C8B-B14F-4D97-AF65-F5344CB8AC3E}">
        <p14:creationId xmlns:p14="http://schemas.microsoft.com/office/powerpoint/2010/main" val="72262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879507" y="990600"/>
            <a:ext cx="55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CMOS = Complimentary </a:t>
            </a:r>
            <a:r>
              <a:rPr lang="en-GB" dirty="0">
                <a:solidFill>
                  <a:srgbClr val="FF0000"/>
                </a:solidFill>
              </a:rPr>
              <a:t>Metal-Oxide-Semiconductor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21269" y="1295400"/>
            <a:ext cx="324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- semiconductor device</a:t>
            </a:r>
          </a:p>
          <a:p>
            <a:r>
              <a:rPr lang="en-GB" sz="1400" i="1" dirty="0"/>
              <a:t>- manufacturing process</a:t>
            </a:r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1924677" y="152400"/>
            <a:ext cx="5294646" cy="609600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NMOS Logic</a:t>
            </a:r>
            <a:endParaRPr lang="en-GB" dirty="0"/>
          </a:p>
        </p:txBody>
      </p:sp>
      <p:sp>
        <p:nvSpPr>
          <p:cNvPr id="86" name="TextBox 85"/>
          <p:cNvSpPr txBox="1"/>
          <p:nvPr/>
        </p:nvSpPr>
        <p:spPr>
          <a:xfrm>
            <a:off x="7709120" y="581118"/>
            <a:ext cx="143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Devices</a:t>
            </a:r>
          </a:p>
        </p:txBody>
      </p:sp>
      <p:pic>
        <p:nvPicPr>
          <p:cNvPr id="1026" name="Picture 2" descr="Pull down network 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39669" y="1981200"/>
            <a:ext cx="336122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174" y="4572000"/>
            <a:ext cx="2408211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NMOS “NOT” Gate</a:t>
            </a:r>
          </a:p>
          <a:p>
            <a:pPr algn="ctr"/>
            <a:r>
              <a:rPr lang="en-GB" b="1" dirty="0"/>
              <a:t>(Inverter)</a:t>
            </a:r>
          </a:p>
        </p:txBody>
      </p:sp>
      <p:pic>
        <p:nvPicPr>
          <p:cNvPr id="1028" name="Picture 4" descr="Machine generated alternative text:&#10;NMOS &#10;NANO gat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416" y="2819400"/>
            <a:ext cx="1752600" cy="3619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342851" y="2590800"/>
            <a:ext cx="2389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15872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70" t="14591" r="5091" b="7117"/>
          <a:stretch/>
        </p:blipFill>
        <p:spPr>
          <a:xfrm>
            <a:off x="2651056" y="2362200"/>
            <a:ext cx="3825944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1879507" y="990600"/>
            <a:ext cx="55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CMOS = </a:t>
            </a:r>
            <a:r>
              <a:rPr lang="en-GB" dirty="0">
                <a:solidFill>
                  <a:srgbClr val="FF0000"/>
                </a:solidFill>
              </a:rPr>
              <a:t>Complimentary</a:t>
            </a:r>
            <a:r>
              <a:rPr lang="en-GB" dirty="0"/>
              <a:t> Metal-Oxide-Semiconductor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789" y="5079077"/>
            <a:ext cx="4211716" cy="175002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821269" y="1295400"/>
            <a:ext cx="324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- semiconductor device</a:t>
            </a:r>
          </a:p>
          <a:p>
            <a:r>
              <a:rPr lang="en-GB" sz="1400" i="1" dirty="0"/>
              <a:t>- manufacturing process</a:t>
            </a:r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1924677" y="152400"/>
            <a:ext cx="5294646" cy="609600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CMOS</a:t>
            </a:r>
            <a:endParaRPr lang="en-GB" dirty="0"/>
          </a:p>
        </p:txBody>
      </p:sp>
      <p:sp>
        <p:nvSpPr>
          <p:cNvPr id="73" name="TextBox 72"/>
          <p:cNvSpPr txBox="1"/>
          <p:nvPr/>
        </p:nvSpPr>
        <p:spPr>
          <a:xfrm>
            <a:off x="2641745" y="1981200"/>
            <a:ext cx="341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CMOS Inverter </a:t>
            </a:r>
            <a:r>
              <a:rPr lang="en-GB" dirty="0"/>
              <a:t>(NOT Gate)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709120" y="581118"/>
            <a:ext cx="143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Inverter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05567" y="3505200"/>
            <a:ext cx="2009833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dirty="0"/>
              <a:t>CMOS enabled </a:t>
            </a:r>
            <a:r>
              <a:rPr lang="en-GB" b="1" i="1" dirty="0"/>
              <a:t>ultra</a:t>
            </a:r>
            <a:r>
              <a:rPr lang="en-GB" b="1" dirty="0"/>
              <a:t> Low Power Electronics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688147" y="5769421"/>
            <a:ext cx="383529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/>
              <a:t>How do you make a CMOS device?</a:t>
            </a:r>
          </a:p>
        </p:txBody>
      </p:sp>
    </p:spTree>
    <p:extLst>
      <p:ext uri="{BB962C8B-B14F-4D97-AF65-F5344CB8AC3E}">
        <p14:creationId xmlns:p14="http://schemas.microsoft.com/office/powerpoint/2010/main" val="69731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9" grpId="0" animBg="1"/>
      <p:bldP spid="7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630" y="3183943"/>
            <a:ext cx="4085770" cy="326861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879507" y="990600"/>
            <a:ext cx="55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CMOS = Complimentary Metal-Oxide-Semiconductor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21269" y="1295400"/>
            <a:ext cx="324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- semiconductor device</a:t>
            </a:r>
          </a:p>
          <a:p>
            <a:r>
              <a:rPr lang="en-GB" sz="1400" i="1" dirty="0">
                <a:solidFill>
                  <a:srgbClr val="FF0000"/>
                </a:solidFill>
              </a:rPr>
              <a:t>- manufacturing process</a:t>
            </a:r>
          </a:p>
        </p:txBody>
      </p:sp>
      <p:sp>
        <p:nvSpPr>
          <p:cNvPr id="83" name="Title 1"/>
          <p:cNvSpPr>
            <a:spLocks noGrp="1"/>
          </p:cNvSpPr>
          <p:nvPr>
            <p:ph type="title"/>
          </p:nvPr>
        </p:nvSpPr>
        <p:spPr>
          <a:xfrm>
            <a:off x="1924677" y="152400"/>
            <a:ext cx="5294646" cy="609600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CMOS</a:t>
            </a:r>
            <a:endParaRPr lang="en-GB" dirty="0"/>
          </a:p>
        </p:txBody>
      </p:sp>
      <p:sp>
        <p:nvSpPr>
          <p:cNvPr id="84" name="TextBox 83"/>
          <p:cNvSpPr txBox="1"/>
          <p:nvPr/>
        </p:nvSpPr>
        <p:spPr>
          <a:xfrm>
            <a:off x="7709120" y="581118"/>
            <a:ext cx="143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Fabrication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9790" y="1669674"/>
            <a:ext cx="383529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/>
              <a:t>How do you make a CMOS device?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2" y="2819400"/>
            <a:ext cx="2381250" cy="114300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38714" y="4136418"/>
            <a:ext cx="17300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Silicon Wafer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944092" y="3406666"/>
            <a:ext cx="1996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Photolithography</a:t>
            </a:r>
          </a:p>
        </p:txBody>
      </p:sp>
      <p:sp>
        <p:nvSpPr>
          <p:cNvPr id="90" name="AutoShape 4" descr="Image result for silicon etching"/>
          <p:cNvSpPr>
            <a:spLocks noChangeAspect="1" noChangeArrowheads="1"/>
          </p:cNvSpPr>
          <p:nvPr/>
        </p:nvSpPr>
        <p:spPr bwMode="auto">
          <a:xfrm>
            <a:off x="3338513" y="2667000"/>
            <a:ext cx="24669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3581400" y="3886200"/>
            <a:ext cx="19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Mask</a:t>
            </a:r>
          </a:p>
        </p:txBody>
      </p:sp>
      <p:sp>
        <p:nvSpPr>
          <p:cNvPr id="93" name="Arrow: Bent 92"/>
          <p:cNvSpPr/>
          <p:nvPr/>
        </p:nvSpPr>
        <p:spPr>
          <a:xfrm flipV="1">
            <a:off x="1439212" y="4641474"/>
            <a:ext cx="1359524" cy="692525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429" y="2322934"/>
            <a:ext cx="2945788" cy="1462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5" name="Arrow: Bent 94"/>
          <p:cNvSpPr/>
          <p:nvPr/>
        </p:nvSpPr>
        <p:spPr>
          <a:xfrm>
            <a:off x="3998133" y="2682031"/>
            <a:ext cx="1441158" cy="581475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172" y="4724400"/>
            <a:ext cx="1855442" cy="1691178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6197071" y="2050848"/>
            <a:ext cx="21779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Deposition/Etching</a:t>
            </a:r>
          </a:p>
        </p:txBody>
      </p:sp>
      <p:sp>
        <p:nvSpPr>
          <p:cNvPr id="99" name="Arrow: Down 98"/>
          <p:cNvSpPr/>
          <p:nvPr/>
        </p:nvSpPr>
        <p:spPr>
          <a:xfrm>
            <a:off x="7046858" y="3733800"/>
            <a:ext cx="304558" cy="6096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TextBox 99"/>
          <p:cNvSpPr txBox="1"/>
          <p:nvPr/>
        </p:nvSpPr>
        <p:spPr>
          <a:xfrm>
            <a:off x="6057827" y="4419600"/>
            <a:ext cx="22957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“On Wafer” Devices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542793" y="6324600"/>
            <a:ext cx="152500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Post-Processing</a:t>
            </a:r>
          </a:p>
        </p:txBody>
      </p:sp>
      <p:sp>
        <p:nvSpPr>
          <p:cNvPr id="102" name="Arrow: Bent 101"/>
          <p:cNvSpPr/>
          <p:nvPr/>
        </p:nvSpPr>
        <p:spPr>
          <a:xfrm flipV="1">
            <a:off x="7194427" y="6263178"/>
            <a:ext cx="313978" cy="304800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5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91" grpId="0"/>
      <p:bldP spid="93" grpId="0" animBg="1"/>
      <p:bldP spid="95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879507" y="990600"/>
            <a:ext cx="55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CMOS = Complimentary Metal-Oxide-Semiconductor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21269" y="1295400"/>
            <a:ext cx="324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- semiconductor device</a:t>
            </a:r>
          </a:p>
          <a:p>
            <a:r>
              <a:rPr lang="en-GB" sz="1400" i="1" dirty="0">
                <a:solidFill>
                  <a:srgbClr val="FF0000"/>
                </a:solidFill>
              </a:rPr>
              <a:t>- manufacturing process</a:t>
            </a:r>
          </a:p>
        </p:txBody>
      </p:sp>
      <p:sp>
        <p:nvSpPr>
          <p:cNvPr id="83" name="Title 1"/>
          <p:cNvSpPr>
            <a:spLocks noGrp="1"/>
          </p:cNvSpPr>
          <p:nvPr>
            <p:ph type="title"/>
          </p:nvPr>
        </p:nvSpPr>
        <p:spPr>
          <a:xfrm>
            <a:off x="1924677" y="152400"/>
            <a:ext cx="5294646" cy="609600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CMOS</a:t>
            </a:r>
            <a:endParaRPr lang="en-GB" dirty="0"/>
          </a:p>
        </p:txBody>
      </p:sp>
      <p:sp>
        <p:nvSpPr>
          <p:cNvPr id="84" name="TextBox 83"/>
          <p:cNvSpPr txBox="1"/>
          <p:nvPr/>
        </p:nvSpPr>
        <p:spPr>
          <a:xfrm>
            <a:off x="7709120" y="581118"/>
            <a:ext cx="143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Fabrication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105" y="1752600"/>
            <a:ext cx="383529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/>
              <a:t>How do you make a CMOS device?</a:t>
            </a:r>
          </a:p>
        </p:txBody>
      </p:sp>
      <p:pic>
        <p:nvPicPr>
          <p:cNvPr id="85" name="Picture 84" descr="A group of people in a room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244" y="2362200"/>
            <a:ext cx="6140683" cy="4118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8" name="TextBox 87"/>
          <p:cNvSpPr txBox="1"/>
          <p:nvPr/>
        </p:nvSpPr>
        <p:spPr>
          <a:xfrm>
            <a:off x="3508201" y="6488668"/>
            <a:ext cx="281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CMOS Fab (cleanroom)</a:t>
            </a:r>
          </a:p>
        </p:txBody>
      </p:sp>
      <p:sp>
        <p:nvSpPr>
          <p:cNvPr id="90" name="AutoShape 4" descr="Image result for silicon etching"/>
          <p:cNvSpPr>
            <a:spLocks noChangeAspect="1" noChangeArrowheads="1"/>
          </p:cNvSpPr>
          <p:nvPr/>
        </p:nvSpPr>
        <p:spPr bwMode="auto">
          <a:xfrm>
            <a:off x="3338513" y="2667000"/>
            <a:ext cx="24669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11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556" y="879080"/>
            <a:ext cx="9144000" cy="70639"/>
            <a:chOff x="-11251" y="916377"/>
            <a:chExt cx="9144000" cy="70639"/>
          </a:xfrm>
        </p:grpSpPr>
        <p:sp>
          <p:nvSpPr>
            <p:cNvPr id="5" name="Pentagon 4"/>
            <p:cNvSpPr/>
            <p:nvPr/>
          </p:nvSpPr>
          <p:spPr>
            <a:xfrm rot="10800000" flipH="1" flipV="1">
              <a:off x="-11251" y="916377"/>
              <a:ext cx="9144000" cy="70639"/>
            </a:xfrm>
            <a:prstGeom prst="homePlate">
              <a:avLst>
                <a:gd name="adj" fmla="val 13445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 flipV="1">
              <a:off x="51155" y="928986"/>
              <a:ext cx="8496241" cy="45420"/>
              <a:chOff x="57871" y="2438216"/>
              <a:chExt cx="8496242" cy="100473"/>
            </a:xfrm>
            <a:solidFill>
              <a:schemeClr val="bg1">
                <a:lumMod val="75000"/>
              </a:schemeClr>
            </a:solidFill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</p:grpSpPr>
          <p:sp>
            <p:nvSpPr>
              <p:cNvPr id="7" name="Rounded Rectangle 6"/>
              <p:cNvSpPr/>
              <p:nvPr/>
            </p:nvSpPr>
            <p:spPr>
              <a:xfrm rot="16200000" flipH="1">
                <a:off x="112225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16200000" flipH="1">
                <a:off x="125412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16200000" flipH="1">
                <a:off x="138599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6200000" flipH="1">
                <a:off x="151786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6200000" flipH="1">
                <a:off x="165915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16200000" flipH="1">
                <a:off x="179102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 flipH="1">
                <a:off x="192290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6200000" flipH="1">
                <a:off x="20547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6200000" flipH="1">
                <a:off x="5787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16200000" flipH="1">
                <a:off x="18974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16200000" flipH="1">
                <a:off x="32161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16200000" flipH="1">
                <a:off x="45348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 flipH="1">
                <a:off x="59477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6200000" flipH="1">
                <a:off x="72664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16200000" flipH="1">
                <a:off x="85851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16200000" flipH="1">
                <a:off x="99038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32573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 rot="16200000" flipH="1">
                <a:off x="33891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 rot="16200000" flipH="1">
                <a:off x="35210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 flipH="1">
                <a:off x="365291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 rot="16200000" flipH="1">
                <a:off x="379420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16200000" flipH="1">
                <a:off x="39260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6200000" flipH="1">
                <a:off x="40579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6200000" flipH="1">
                <a:off x="41898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 flipH="1">
                <a:off x="21929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6200000" flipH="1">
                <a:off x="23247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16200000" flipH="1">
                <a:off x="245666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16200000" flipH="1">
                <a:off x="25885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 flipH="1">
                <a:off x="272982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16200000" flipH="1">
                <a:off x="28616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 rot="16200000" flipH="1">
                <a:off x="29935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 flipH="1">
                <a:off x="31254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16200000" flipH="1">
                <a:off x="538607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16200000" flipH="1">
                <a:off x="551794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6200000" flipH="1">
                <a:off x="564981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 rot="16200000" flipH="1">
                <a:off x="578168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 rot="16200000" flipH="1">
                <a:off x="592297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 flipH="1">
                <a:off x="605484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16200000" flipH="1">
                <a:off x="618672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16200000" flipH="1">
                <a:off x="63185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16200000" flipH="1">
                <a:off x="432169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16200000" flipH="1">
                <a:off x="445356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6200000" flipH="1">
                <a:off x="458543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6200000" flipH="1">
                <a:off x="471730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6200000" flipH="1">
                <a:off x="485859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6200000" flipH="1">
                <a:off x="499046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 rot="16200000" flipH="1">
                <a:off x="512233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16200000" flipH="1">
                <a:off x="525420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16200000" flipH="1">
                <a:off x="752112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 rot="16200000" flipH="1">
                <a:off x="7652996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 rot="16200000" flipH="1">
                <a:off x="7784867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 rot="16200000" flipH="1">
                <a:off x="791673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 rot="16200000" flipH="1">
                <a:off x="8058028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16200000" flipH="1">
                <a:off x="8189899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6200000" flipH="1">
                <a:off x="832177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 rot="16200000" flipH="1">
                <a:off x="84536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16200000" flipH="1">
                <a:off x="6456740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 rot="16200000" flipH="1">
                <a:off x="6588611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 rot="16200000" flipH="1">
                <a:off x="672048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 rot="16200000" flipH="1">
                <a:off x="6852352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 rot="16200000" flipH="1">
                <a:off x="6993643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 rot="16200000" flipH="1">
                <a:off x="712551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 rot="16200000" flipH="1">
                <a:off x="7257384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rot="16200000" flipH="1">
                <a:off x="7389255" y="2438216"/>
                <a:ext cx="100473" cy="100473"/>
              </a:xfrm>
              <a:prstGeom prst="roundRect">
                <a:avLst/>
              </a:prstGeom>
              <a:grpFill/>
              <a:ln w="6350">
                <a:noFill/>
              </a:ln>
              <a:effectLst/>
              <a:sp3d prstMaterial="clear">
                <a:bevelT h="63500"/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879507" y="990600"/>
            <a:ext cx="55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CMOS = Complimentary Metal-Oxide-Semiconductor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50" y="5240311"/>
            <a:ext cx="3045434" cy="1265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823572" y="2659618"/>
            <a:ext cx="2116672" cy="2966451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821269" y="1295400"/>
            <a:ext cx="324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- semiconductor device</a:t>
            </a:r>
          </a:p>
          <a:p>
            <a:r>
              <a:rPr lang="en-GB" sz="1400" i="1" dirty="0">
                <a:solidFill>
                  <a:srgbClr val="FF0000"/>
                </a:solidFill>
              </a:rPr>
              <a:t>- manufacturing process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7"/>
          <a:stretch/>
        </p:blipFill>
        <p:spPr>
          <a:xfrm>
            <a:off x="794107" y="1600200"/>
            <a:ext cx="2171038" cy="279923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877884" y="3802618"/>
            <a:ext cx="1920395" cy="2971800"/>
          </a:xfrm>
          <a:prstGeom prst="rect">
            <a:avLst/>
          </a:prstGeom>
        </p:spPr>
      </p:pic>
      <p:cxnSp>
        <p:nvCxnSpPr>
          <p:cNvPr id="81" name="Elbow Connector 80"/>
          <p:cNvCxnSpPr>
            <a:stCxn id="79" idx="2"/>
            <a:endCxn id="77" idx="0"/>
          </p:cNvCxnSpPr>
          <p:nvPr/>
        </p:nvCxnSpPr>
        <p:spPr>
          <a:xfrm rot="5400000" flipH="1" flipV="1">
            <a:off x="2510860" y="2028384"/>
            <a:ext cx="1739813" cy="3002282"/>
          </a:xfrm>
          <a:prstGeom prst="bentConnector5">
            <a:avLst>
              <a:gd name="adj1" fmla="val -13139"/>
              <a:gd name="adj2" fmla="val 50453"/>
              <a:gd name="adj3" fmla="val 113139"/>
            </a:avLst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 rot="5400000" flipH="1" flipV="1">
            <a:off x="5492806" y="3255021"/>
            <a:ext cx="1739813" cy="3002282"/>
          </a:xfrm>
          <a:prstGeom prst="bentConnector5">
            <a:avLst>
              <a:gd name="adj1" fmla="val -13139"/>
              <a:gd name="adj2" fmla="val 50453"/>
              <a:gd name="adj3" fmla="val 113139"/>
            </a:avLst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itle 1"/>
          <p:cNvSpPr>
            <a:spLocks noGrp="1"/>
          </p:cNvSpPr>
          <p:nvPr>
            <p:ph type="title"/>
          </p:nvPr>
        </p:nvSpPr>
        <p:spPr>
          <a:xfrm>
            <a:off x="1924677" y="152400"/>
            <a:ext cx="5294646" cy="609600"/>
          </a:xfrm>
        </p:spPr>
        <p:txBody>
          <a:bodyPr>
            <a:normAutofit fontScale="90000"/>
          </a:bodyPr>
          <a:lstStyle/>
          <a:p>
            <a:r>
              <a:rPr lang="en-GB" sz="6000" dirty="0"/>
              <a:t>CMOS</a:t>
            </a:r>
            <a:endParaRPr lang="en-GB" dirty="0"/>
          </a:p>
        </p:txBody>
      </p:sp>
      <p:sp>
        <p:nvSpPr>
          <p:cNvPr id="84" name="TextBox 83"/>
          <p:cNvSpPr txBox="1"/>
          <p:nvPr/>
        </p:nvSpPr>
        <p:spPr>
          <a:xfrm>
            <a:off x="7709120" y="581118"/>
            <a:ext cx="143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Fabrication </a:t>
            </a:r>
          </a:p>
        </p:txBody>
      </p:sp>
    </p:spTree>
    <p:extLst>
      <p:ext uri="{BB962C8B-B14F-4D97-AF65-F5344CB8AC3E}">
        <p14:creationId xmlns:p14="http://schemas.microsoft.com/office/powerpoint/2010/main" val="2274358082"/>
      </p:ext>
    </p:extLst>
  </p:cSld>
  <p:clrMapOvr>
    <a:masterClrMapping/>
  </p:clrMapOvr>
</p:sld>
</file>

<file path=ppt/theme/theme1.xml><?xml version="1.0" encoding="utf-8"?>
<a:theme xmlns:a="http://schemas.openxmlformats.org/drawingml/2006/main" name="ARK_Light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ARK_LightTheme</Template>
  <TotalTime>5408</TotalTime>
  <Words>298</Words>
  <Application>Microsoft Office PowerPoint</Application>
  <PresentationFormat>On-screen Show (4:3)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Cambria Math</vt:lpstr>
      <vt:lpstr>Constantia</vt:lpstr>
      <vt:lpstr>Segoe UI Black</vt:lpstr>
      <vt:lpstr>ARK_LightTheme</vt:lpstr>
      <vt:lpstr>PowerPoint Presentation</vt:lpstr>
      <vt:lpstr>Linear Electronics</vt:lpstr>
      <vt:lpstr>Semiconductor Devices</vt:lpstr>
      <vt:lpstr>MOSFETs</vt:lpstr>
      <vt:lpstr>NMOS Logic</vt:lpstr>
      <vt:lpstr>CMOS</vt:lpstr>
      <vt:lpstr>CMOS</vt:lpstr>
      <vt:lpstr>CMOS</vt:lpstr>
      <vt:lpstr>CMOS</vt:lpstr>
      <vt:lpstr>CMOS</vt:lpstr>
      <vt:lpstr>CMOS</vt:lpstr>
      <vt:lpstr>CMOS</vt:lpstr>
    </vt:vector>
  </TitlesOfParts>
  <Company>Harvard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kampff</dc:creator>
  <cp:lastModifiedBy>Adam Kampff</cp:lastModifiedBy>
  <cp:revision>980</cp:revision>
  <dcterms:created xsi:type="dcterms:W3CDTF">2011-05-11T17:38:02Z</dcterms:created>
  <dcterms:modified xsi:type="dcterms:W3CDTF">2017-09-10T22:20:00Z</dcterms:modified>
</cp:coreProperties>
</file>